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330" r:id="rId3"/>
    <p:sldId id="1333" r:id="rId4"/>
    <p:sldId id="1311" r:id="rId5"/>
    <p:sldId id="1328" r:id="rId6"/>
    <p:sldId id="13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5" autoAdjust="0"/>
    <p:restoredTop sz="88400" autoAdjust="0"/>
  </p:normalViewPr>
  <p:slideViewPr>
    <p:cSldViewPr>
      <p:cViewPr varScale="1">
        <p:scale>
          <a:sx n="201" d="100"/>
          <a:sy n="201" d="100"/>
        </p:scale>
        <p:origin x="208" y="72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6/29/23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16480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536009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146300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832743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7:33– 8:3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092881"/>
          </a:xfrm>
          <a:prstGeom prst="rect">
            <a:avLst/>
          </a:prstGeom>
          <a:noFill/>
          <a:ln w="9525">
            <a:noFill/>
            <a:miter lim="800000"/>
            <a:headEnd/>
            <a:tailEnd/>
          </a:ln>
        </p:spPr>
        <p:txBody>
          <a:bodyPr wrap="square">
            <a:prstTxWarp prst="textNoShape">
              <a:avLst/>
            </a:prstTxWarp>
            <a:spAutoFit/>
          </a:bodyPr>
          <a:lstStyle/>
          <a:p>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For John the Baptist has come eating no bread and drinking no wine, and you say, ‘He has a demon.’ </a:t>
            </a:r>
            <a:r>
              <a:rPr lang="en-AU" sz="2600" b="1" baseline="30000" dirty="0">
                <a:solidFill>
                  <a:srgbClr val="FFFFFF"/>
                </a:solidFill>
                <a:effectLst/>
                <a:latin typeface="Times New Roman" panose="02020603050405020304" pitchFamily="18" charset="0"/>
                <a:ea typeface="Times New Roman" panose="02020603050405020304" pitchFamily="18" charset="0"/>
              </a:rPr>
              <a:t>34 </a:t>
            </a:r>
            <a:r>
              <a:rPr lang="en-AU" sz="2600" dirty="0">
                <a:solidFill>
                  <a:srgbClr val="FFFFFF"/>
                </a:solidFill>
                <a:effectLst/>
                <a:latin typeface="Times New Roman" panose="02020603050405020304" pitchFamily="18" charset="0"/>
                <a:ea typeface="Times New Roman" panose="02020603050405020304" pitchFamily="18" charset="0"/>
              </a:rPr>
              <a:t>The Son of Man has come eating and drinking, and you say, ‘Look at him!  A glutton and a drunkard, a friend of tax collectors and sinners!’  </a:t>
            </a: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Yet wisdom is justified by all her children.”</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044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157"/>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36 </a:t>
            </a:r>
            <a:r>
              <a:rPr lang="en-AU" sz="2600" dirty="0">
                <a:solidFill>
                  <a:srgbClr val="FFFFFF"/>
                </a:solidFill>
                <a:effectLst/>
                <a:latin typeface="Times New Roman" panose="02020603050405020304" pitchFamily="18" charset="0"/>
                <a:ea typeface="Times New Roman" panose="02020603050405020304" pitchFamily="18" charset="0"/>
              </a:rPr>
              <a:t>One of the Pharisees asked him to eat with him, and he went into the Pharisee’s house and reclined at table.  </a:t>
            </a:r>
            <a:r>
              <a:rPr lang="en-AU" sz="2600" b="1" baseline="30000" dirty="0">
                <a:solidFill>
                  <a:srgbClr val="FFFFFF"/>
                </a:solidFill>
                <a:effectLst/>
                <a:latin typeface="Times New Roman" panose="02020603050405020304" pitchFamily="18" charset="0"/>
                <a:ea typeface="Times New Roman" panose="02020603050405020304" pitchFamily="18" charset="0"/>
              </a:rPr>
              <a:t>37 </a:t>
            </a:r>
            <a:r>
              <a:rPr lang="en-AU" sz="2600" dirty="0">
                <a:solidFill>
                  <a:srgbClr val="FFFFFF"/>
                </a:solidFill>
                <a:effectLst/>
                <a:latin typeface="Times New Roman" panose="02020603050405020304" pitchFamily="18" charset="0"/>
                <a:ea typeface="Times New Roman" panose="02020603050405020304" pitchFamily="18" charset="0"/>
              </a:rPr>
              <a:t>And behold, a woman of the city, who was a sinner, when she learned that he was reclining at table in the Pharisee’s house, brought an alabaster flask of ointment, </a:t>
            </a:r>
            <a:r>
              <a:rPr lang="en-AU" sz="2600" b="1" baseline="30000" dirty="0">
                <a:solidFill>
                  <a:srgbClr val="FFFFFF"/>
                </a:solidFill>
                <a:effectLst/>
                <a:latin typeface="Times New Roman" panose="02020603050405020304" pitchFamily="18" charset="0"/>
                <a:ea typeface="Times New Roman" panose="02020603050405020304" pitchFamily="18" charset="0"/>
              </a:rPr>
              <a:t>38 </a:t>
            </a:r>
            <a:r>
              <a:rPr lang="en-AU" sz="2600" dirty="0">
                <a:solidFill>
                  <a:srgbClr val="FFFFFF"/>
                </a:solidFill>
                <a:effectLst/>
                <a:latin typeface="Times New Roman" panose="02020603050405020304" pitchFamily="18" charset="0"/>
                <a:ea typeface="Times New Roman" panose="02020603050405020304" pitchFamily="18" charset="0"/>
              </a:rPr>
              <a:t>and standing behind him at his feet, weeping, she began to wet his feet with her tears and wiped them with the hair of her head and kissed his feet and anointed them with the ointment.  </a:t>
            </a:r>
            <a:r>
              <a:rPr lang="en-AU" sz="2600" b="1" baseline="30000" dirty="0">
                <a:solidFill>
                  <a:srgbClr val="FFFFFF"/>
                </a:solidFill>
                <a:effectLst/>
                <a:latin typeface="Times New Roman" panose="02020603050405020304" pitchFamily="18" charset="0"/>
                <a:ea typeface="Times New Roman" panose="02020603050405020304" pitchFamily="18" charset="0"/>
              </a:rPr>
              <a:t>39 </a:t>
            </a:r>
            <a:r>
              <a:rPr lang="en-AU" sz="2600" dirty="0">
                <a:solidFill>
                  <a:srgbClr val="FFFFFF"/>
                </a:solidFill>
                <a:effectLst/>
                <a:latin typeface="Times New Roman" panose="02020603050405020304" pitchFamily="18" charset="0"/>
                <a:ea typeface="Times New Roman" panose="02020603050405020304" pitchFamily="18" charset="0"/>
              </a:rPr>
              <a:t>Now when the Pharisee who had invited him saw this, he said to himself, “If this man were a prophet, he would have known who and what sort of woman this is who is touching him, for she is a sinner.”  </a:t>
            </a:r>
            <a:r>
              <a:rPr lang="en-AU" sz="2600" b="1" baseline="30000" dirty="0">
                <a:solidFill>
                  <a:srgbClr val="FFFFFF"/>
                </a:solidFill>
                <a:effectLst/>
                <a:latin typeface="Times New Roman" panose="02020603050405020304" pitchFamily="18" charset="0"/>
                <a:ea typeface="Times New Roman" panose="02020603050405020304" pitchFamily="18" charset="0"/>
              </a:rPr>
              <a:t>40 </a:t>
            </a:r>
            <a:r>
              <a:rPr lang="en-AU" sz="2600" dirty="0">
                <a:solidFill>
                  <a:srgbClr val="FFFFFF"/>
                </a:solidFill>
                <a:effectLst/>
                <a:latin typeface="Times New Roman" panose="02020603050405020304" pitchFamily="18" charset="0"/>
                <a:ea typeface="Times New Roman" panose="02020603050405020304" pitchFamily="18" charset="0"/>
              </a:rPr>
              <a:t>And Jesus answering said to him, “Simon, I have something to say to you.”  And he answered, “Say it, Teacher.”</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9677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90903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41 </a:t>
            </a:r>
            <a:r>
              <a:rPr lang="en-AU" sz="2600" dirty="0">
                <a:solidFill>
                  <a:srgbClr val="FFFFFF"/>
                </a:solidFill>
                <a:effectLst/>
                <a:latin typeface="Times New Roman" panose="02020603050405020304" pitchFamily="18" charset="0"/>
                <a:ea typeface="Times New Roman" panose="02020603050405020304" pitchFamily="18" charset="0"/>
              </a:rPr>
              <a:t>“A certain moneylender had two debtors.  One owed five hundred denarii, and the other fifty.  </a:t>
            </a:r>
            <a:r>
              <a:rPr lang="en-AU" sz="2600" b="1" baseline="30000" dirty="0">
                <a:solidFill>
                  <a:srgbClr val="FFFFFF"/>
                </a:solidFill>
                <a:effectLst/>
                <a:latin typeface="Times New Roman" panose="02020603050405020304" pitchFamily="18" charset="0"/>
                <a:ea typeface="Times New Roman" panose="02020603050405020304" pitchFamily="18" charset="0"/>
              </a:rPr>
              <a:t>42 </a:t>
            </a:r>
            <a:r>
              <a:rPr lang="en-AU" sz="2600" dirty="0">
                <a:solidFill>
                  <a:srgbClr val="FFFFFF"/>
                </a:solidFill>
                <a:effectLst/>
                <a:latin typeface="Times New Roman" panose="02020603050405020304" pitchFamily="18" charset="0"/>
                <a:ea typeface="Times New Roman" panose="02020603050405020304" pitchFamily="18" charset="0"/>
              </a:rPr>
              <a:t>When they could not pay, he cancelled the debt of both.  Now which of them will love him more?”  </a:t>
            </a:r>
            <a:r>
              <a:rPr lang="en-AU" sz="2600" b="1" baseline="30000" dirty="0">
                <a:solidFill>
                  <a:srgbClr val="FFFFFF"/>
                </a:solidFill>
                <a:effectLst/>
                <a:latin typeface="Times New Roman" panose="02020603050405020304" pitchFamily="18" charset="0"/>
                <a:ea typeface="Times New Roman" panose="02020603050405020304" pitchFamily="18" charset="0"/>
              </a:rPr>
              <a:t>43 </a:t>
            </a:r>
            <a:r>
              <a:rPr lang="en-AU" sz="2600" dirty="0">
                <a:solidFill>
                  <a:srgbClr val="FFFFFF"/>
                </a:solidFill>
                <a:effectLst/>
                <a:latin typeface="Times New Roman" panose="02020603050405020304" pitchFamily="18" charset="0"/>
                <a:ea typeface="Times New Roman" panose="02020603050405020304" pitchFamily="18" charset="0"/>
              </a:rPr>
              <a:t>Simon answered, “The one, I suppose, for whom he cancelled the larger debt.”  And he said to him, “You have judged rightly.”  </a:t>
            </a:r>
            <a:r>
              <a:rPr lang="en-AU" sz="2600" b="1" baseline="30000" dirty="0">
                <a:solidFill>
                  <a:srgbClr val="FFFFFF"/>
                </a:solidFill>
                <a:effectLst/>
                <a:latin typeface="Times New Roman" panose="02020603050405020304" pitchFamily="18" charset="0"/>
                <a:ea typeface="Times New Roman" panose="02020603050405020304" pitchFamily="18" charset="0"/>
              </a:rPr>
              <a:t>44 </a:t>
            </a:r>
            <a:r>
              <a:rPr lang="en-AU" sz="2600" dirty="0">
                <a:solidFill>
                  <a:srgbClr val="FFFFFF"/>
                </a:solidFill>
                <a:effectLst/>
                <a:latin typeface="Times New Roman" panose="02020603050405020304" pitchFamily="18" charset="0"/>
                <a:ea typeface="Times New Roman" panose="02020603050405020304" pitchFamily="18" charset="0"/>
              </a:rPr>
              <a:t>Then turning toward the woman he said to Simon, “Do you see this woman?  I entered your house;  you gave me no water for my feet, but she has wet my feet with her tears and wiped them with her hair.  </a:t>
            </a:r>
            <a:r>
              <a:rPr lang="en-AU" sz="2600" b="1" baseline="30000" dirty="0">
                <a:solidFill>
                  <a:srgbClr val="FFFFFF"/>
                </a:solidFill>
                <a:effectLst/>
                <a:latin typeface="Times New Roman" panose="02020603050405020304" pitchFamily="18" charset="0"/>
                <a:ea typeface="Times New Roman" panose="02020603050405020304" pitchFamily="18" charset="0"/>
              </a:rPr>
              <a:t>45 </a:t>
            </a:r>
            <a:r>
              <a:rPr lang="en-AU" sz="2600" dirty="0">
                <a:solidFill>
                  <a:srgbClr val="FFFFFF"/>
                </a:solidFill>
                <a:effectLst/>
                <a:latin typeface="Times New Roman" panose="02020603050405020304" pitchFamily="18" charset="0"/>
                <a:ea typeface="Times New Roman" panose="02020603050405020304" pitchFamily="18" charset="0"/>
              </a:rPr>
              <a:t>You gave me no kiss, but from the time I came in she has not ceased to kiss my feet.  </a:t>
            </a:r>
            <a:r>
              <a:rPr lang="en-AU" sz="2600" b="1" baseline="30000" dirty="0">
                <a:solidFill>
                  <a:srgbClr val="FFFFFF"/>
                </a:solidFill>
                <a:effectLst/>
                <a:latin typeface="Times New Roman" panose="02020603050405020304" pitchFamily="18" charset="0"/>
                <a:ea typeface="Times New Roman" panose="02020603050405020304" pitchFamily="18" charset="0"/>
              </a:rPr>
              <a:t>46 </a:t>
            </a:r>
            <a:r>
              <a:rPr lang="en-AU" sz="2600" dirty="0">
                <a:solidFill>
                  <a:srgbClr val="FFFFFF"/>
                </a:solidFill>
                <a:effectLst/>
                <a:latin typeface="Times New Roman" panose="02020603050405020304" pitchFamily="18" charset="0"/>
                <a:ea typeface="Times New Roman" panose="02020603050405020304" pitchFamily="18" charset="0"/>
              </a:rPr>
              <a:t>You did not anoint my head with oil, but she has anointed my feet with ointment.</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959580"/>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500" b="1" baseline="30000" dirty="0">
                <a:solidFill>
                  <a:srgbClr val="FFFFFF"/>
                </a:solidFill>
                <a:effectLst/>
                <a:latin typeface="Times New Roman" panose="02020603050405020304" pitchFamily="18" charset="0"/>
                <a:ea typeface="Times New Roman" panose="02020603050405020304" pitchFamily="18" charset="0"/>
              </a:rPr>
              <a:t>47 </a:t>
            </a:r>
            <a:r>
              <a:rPr lang="en-AU" sz="2500" dirty="0">
                <a:solidFill>
                  <a:srgbClr val="FFFFFF"/>
                </a:solidFill>
                <a:effectLst/>
                <a:latin typeface="Times New Roman" panose="02020603050405020304" pitchFamily="18" charset="0"/>
                <a:ea typeface="Times New Roman" panose="02020603050405020304" pitchFamily="18" charset="0"/>
              </a:rPr>
              <a:t>Therefore I tell you, her sins, which are many, are forgiven—for she loved much.  But he who is forgiven little, loves little.”  </a:t>
            </a:r>
            <a:r>
              <a:rPr lang="en-AU" sz="2500" b="1" baseline="30000" dirty="0">
                <a:solidFill>
                  <a:srgbClr val="FFFFFF"/>
                </a:solidFill>
                <a:effectLst/>
                <a:latin typeface="Times New Roman" panose="02020603050405020304" pitchFamily="18" charset="0"/>
                <a:ea typeface="Times New Roman" panose="02020603050405020304" pitchFamily="18" charset="0"/>
              </a:rPr>
              <a:t>48 </a:t>
            </a:r>
            <a:r>
              <a:rPr lang="en-AU" sz="2500" dirty="0">
                <a:solidFill>
                  <a:srgbClr val="FFFFFF"/>
                </a:solidFill>
                <a:effectLst/>
                <a:latin typeface="Times New Roman" panose="02020603050405020304" pitchFamily="18" charset="0"/>
                <a:ea typeface="Times New Roman" panose="02020603050405020304" pitchFamily="18" charset="0"/>
              </a:rPr>
              <a:t>And he said to her, “Your sins are forgiven.”  </a:t>
            </a:r>
            <a:r>
              <a:rPr lang="en-AU" sz="2500" b="1" baseline="30000" dirty="0">
                <a:solidFill>
                  <a:srgbClr val="FFFFFF"/>
                </a:solidFill>
                <a:effectLst/>
                <a:latin typeface="Times New Roman" panose="02020603050405020304" pitchFamily="18" charset="0"/>
                <a:ea typeface="Times New Roman" panose="02020603050405020304" pitchFamily="18" charset="0"/>
              </a:rPr>
              <a:t>49 </a:t>
            </a:r>
            <a:r>
              <a:rPr lang="en-AU" sz="2500" dirty="0">
                <a:solidFill>
                  <a:srgbClr val="FFFFFF"/>
                </a:solidFill>
                <a:effectLst/>
                <a:latin typeface="Times New Roman" panose="02020603050405020304" pitchFamily="18" charset="0"/>
                <a:ea typeface="Times New Roman" panose="02020603050405020304" pitchFamily="18" charset="0"/>
              </a:rPr>
              <a:t>Then those who were at table with him began to say among themselves, “Who is this, who even forgives sins?”  </a:t>
            </a:r>
            <a:r>
              <a:rPr lang="en-AU" sz="2500" b="1" baseline="30000" dirty="0">
                <a:solidFill>
                  <a:srgbClr val="FFFFFF"/>
                </a:solidFill>
                <a:effectLst/>
                <a:latin typeface="Times New Roman" panose="02020603050405020304" pitchFamily="18" charset="0"/>
                <a:ea typeface="Times New Roman" panose="02020603050405020304" pitchFamily="18" charset="0"/>
              </a:rPr>
              <a:t>50 </a:t>
            </a:r>
            <a:r>
              <a:rPr lang="en-AU" sz="2500" dirty="0">
                <a:solidFill>
                  <a:srgbClr val="FFFFFF"/>
                </a:solidFill>
                <a:effectLst/>
                <a:latin typeface="Times New Roman" panose="02020603050405020304" pitchFamily="18" charset="0"/>
                <a:ea typeface="Times New Roman" panose="02020603050405020304" pitchFamily="18" charset="0"/>
              </a:rPr>
              <a:t>And he said to the woman, “Your faith has saved you;  go in peace.”</a:t>
            </a:r>
            <a:r>
              <a:rPr lang="en-AU" sz="1000" dirty="0">
                <a:solidFill>
                  <a:srgbClr val="FFFFFF"/>
                </a:solidFill>
                <a:effectLst/>
                <a:latin typeface="Times New Roman" panose="02020603050405020304" pitchFamily="18" charset="0"/>
                <a:ea typeface="Times New Roman" panose="02020603050405020304" pitchFamily="18" charset="0"/>
              </a:rPr>
              <a:t> </a:t>
            </a:r>
          </a:p>
          <a:p>
            <a:pPr indent="152400">
              <a:lnSpc>
                <a:spcPct val="110000"/>
              </a:lnSpc>
              <a:spcAft>
                <a:spcPts val="1000"/>
              </a:spcAft>
            </a:pPr>
            <a:r>
              <a:rPr lang="en-AU" sz="1000" b="1"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r>
              <a:rPr lang="en-AU" sz="2500" b="1" dirty="0">
                <a:solidFill>
                  <a:srgbClr val="FFFFFF"/>
                </a:solidFill>
                <a:effectLst/>
                <a:latin typeface="Times New Roman" panose="02020603050405020304" pitchFamily="18" charset="0"/>
                <a:ea typeface="Times New Roman" panose="02020603050405020304" pitchFamily="18" charset="0"/>
              </a:rPr>
              <a:t>8 </a:t>
            </a:r>
            <a:r>
              <a:rPr lang="en-AU" sz="2500" dirty="0">
                <a:solidFill>
                  <a:srgbClr val="FFFFFF"/>
                </a:solidFill>
                <a:effectLst/>
                <a:latin typeface="Times New Roman" panose="02020603050405020304" pitchFamily="18" charset="0"/>
                <a:ea typeface="Times New Roman" panose="02020603050405020304" pitchFamily="18" charset="0"/>
              </a:rPr>
              <a:t>Soon afterward he went on through cities and villages, proclaiming and bringing the good news of the kingdom of God.  And the twelve were with him, </a:t>
            </a:r>
            <a:r>
              <a:rPr lang="en-AU" sz="2500" b="1" baseline="30000" dirty="0">
                <a:solidFill>
                  <a:srgbClr val="FFFFFF"/>
                </a:solidFill>
                <a:effectLst/>
                <a:latin typeface="Times New Roman" panose="02020603050405020304" pitchFamily="18" charset="0"/>
                <a:ea typeface="Times New Roman" panose="02020603050405020304" pitchFamily="18" charset="0"/>
              </a:rPr>
              <a:t>2 </a:t>
            </a:r>
            <a:r>
              <a:rPr lang="en-AU" sz="2500" dirty="0">
                <a:solidFill>
                  <a:srgbClr val="FFFFFF"/>
                </a:solidFill>
                <a:effectLst/>
                <a:latin typeface="Times New Roman" panose="02020603050405020304" pitchFamily="18" charset="0"/>
                <a:ea typeface="Times New Roman" panose="02020603050405020304" pitchFamily="18" charset="0"/>
              </a:rPr>
              <a:t>and also some women who had been healed of evil spirits and infirmities:  Mary, called Magdalene, from whom seven demons had gone out, </a:t>
            </a:r>
            <a:r>
              <a:rPr lang="en-AU" sz="2500" b="1" baseline="30000" dirty="0">
                <a:solidFill>
                  <a:srgbClr val="FFFFFF"/>
                </a:solidFill>
                <a:effectLst/>
                <a:latin typeface="Times New Roman" panose="02020603050405020304" pitchFamily="18" charset="0"/>
                <a:ea typeface="Times New Roman" panose="02020603050405020304" pitchFamily="18" charset="0"/>
              </a:rPr>
              <a:t>3 </a:t>
            </a:r>
            <a:r>
              <a:rPr lang="en-AU" sz="2500" dirty="0">
                <a:solidFill>
                  <a:srgbClr val="FFFFFF"/>
                </a:solidFill>
                <a:effectLst/>
                <a:latin typeface="Times New Roman" panose="02020603050405020304" pitchFamily="18" charset="0"/>
                <a:ea typeface="Times New Roman" panose="02020603050405020304" pitchFamily="18" charset="0"/>
              </a:rPr>
              <a:t>and Joanna, the wife of </a:t>
            </a:r>
            <a:r>
              <a:rPr lang="en-AU" sz="2500" dirty="0" err="1">
                <a:solidFill>
                  <a:srgbClr val="FFFFFF"/>
                </a:solidFill>
                <a:effectLst/>
                <a:latin typeface="Times New Roman" panose="02020603050405020304" pitchFamily="18" charset="0"/>
                <a:ea typeface="Times New Roman" panose="02020603050405020304" pitchFamily="18" charset="0"/>
              </a:rPr>
              <a:t>Chuza</a:t>
            </a:r>
            <a:r>
              <a:rPr lang="en-AU" sz="2500" dirty="0">
                <a:solidFill>
                  <a:srgbClr val="FFFFFF"/>
                </a:solidFill>
                <a:effectLst/>
                <a:latin typeface="Times New Roman" panose="02020603050405020304" pitchFamily="18" charset="0"/>
                <a:ea typeface="Times New Roman" panose="02020603050405020304" pitchFamily="18" charset="0"/>
              </a:rPr>
              <a:t>, Herod’s household manager, and Susanna, and many others, who provided for them out of their means.</a:t>
            </a:r>
            <a:endParaRPr lang="en-AU" sz="25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9473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5509" y="0"/>
            <a:ext cx="9132981" cy="400110"/>
          </a:xfrm>
          <a:prstGeom prst="rect">
            <a:avLst/>
          </a:prstGeom>
          <a:noFill/>
          <a:ln>
            <a:noFill/>
          </a:ln>
        </p:spPr>
        <p:txBody>
          <a:bodyPr wrap="square" rtlCol="0">
            <a:spAutoFit/>
          </a:bodyPr>
          <a:lstStyle/>
          <a:p>
            <a:pPr marL="2446338" indent="-2446338" algn="ctr"/>
            <a:r>
              <a:rPr lang="en-AU" sz="2000" b="1" dirty="0">
                <a:solidFill>
                  <a:schemeClr val="bg1"/>
                </a:solidFill>
                <a:latin typeface="Times New Roman" panose="02020603050405020304" pitchFamily="18" charset="0"/>
                <a:cs typeface="Times New Roman" panose="02020603050405020304" pitchFamily="18" charset="0"/>
              </a:rPr>
              <a:t>Love and Thanksgiving  ––  It’s what the forgiven do...</a:t>
            </a:r>
          </a:p>
        </p:txBody>
      </p:sp>
      <p:sp>
        <p:nvSpPr>
          <p:cNvPr id="10" name="TextBox 9">
            <a:extLst>
              <a:ext uri="{FF2B5EF4-FFF2-40B4-BE49-F238E27FC236}">
                <a16:creationId xmlns:a16="http://schemas.microsoft.com/office/drawing/2014/main" id="{7DD16001-67B4-C038-F5BA-2AB12AD7F251}"/>
              </a:ext>
            </a:extLst>
          </p:cNvPr>
          <p:cNvSpPr txBox="1"/>
          <p:nvPr/>
        </p:nvSpPr>
        <p:spPr>
          <a:xfrm>
            <a:off x="-1" y="534933"/>
            <a:ext cx="9132981"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a church who welcomes the worst of sinners so they can find a Saviour.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sinner may feel uncomfortable coming into the presence of ‘the holy’.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Important for us to extend a clear welcome and demonstrate genuine love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55A33DB9-E91C-39D5-3942-52ACBB265606}"/>
              </a:ext>
            </a:extLst>
          </p:cNvPr>
          <p:cNvSpPr txBox="1"/>
          <p:nvPr/>
        </p:nvSpPr>
        <p:spPr>
          <a:xfrm>
            <a:off x="5507" y="319489"/>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Jesus:  A friend of Tax-collectors and Sinners</a:t>
            </a:r>
          </a:p>
        </p:txBody>
      </p:sp>
      <p:sp>
        <p:nvSpPr>
          <p:cNvPr id="3" name="TextBox 2">
            <a:extLst>
              <a:ext uri="{FF2B5EF4-FFF2-40B4-BE49-F238E27FC236}">
                <a16:creationId xmlns:a16="http://schemas.microsoft.com/office/drawing/2014/main" id="{D7FFDDE9-3DC2-866A-F070-0E16611AA90D}"/>
              </a:ext>
            </a:extLst>
          </p:cNvPr>
          <p:cNvSpPr txBox="1"/>
          <p:nvPr/>
        </p:nvSpPr>
        <p:spPr>
          <a:xfrm>
            <a:off x="-843" y="1367239"/>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 wisdom of God (in calling sinners to repentance) is demonstrated by the fruit of this.</a:t>
            </a:r>
          </a:p>
        </p:txBody>
      </p:sp>
      <p:sp>
        <p:nvSpPr>
          <p:cNvPr id="4" name="TextBox 3">
            <a:extLst>
              <a:ext uri="{FF2B5EF4-FFF2-40B4-BE49-F238E27FC236}">
                <a16:creationId xmlns:a16="http://schemas.microsoft.com/office/drawing/2014/main" id="{F9F56C26-BECA-1A63-C40E-2A1CBEFDC0AF}"/>
              </a:ext>
            </a:extLst>
          </p:cNvPr>
          <p:cNvSpPr txBox="1"/>
          <p:nvPr/>
        </p:nvSpPr>
        <p:spPr>
          <a:xfrm>
            <a:off x="25399" y="1690633"/>
            <a:ext cx="913298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worst of sinners being totally changed and filled with love &amp; thanksgiving toward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one time, we were the sinners (but now the holy ones of God).  So we love and give thanks.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4CD82504-B5CE-B447-6CCA-07E11E00F22E}"/>
              </a:ext>
            </a:extLst>
          </p:cNvPr>
          <p:cNvSpPr txBox="1"/>
          <p:nvPr/>
        </p:nvSpPr>
        <p:spPr>
          <a:xfrm>
            <a:off x="5507" y="2249425"/>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 Woman (possibly a prostitute) – Loved much because she was forgiven much</a:t>
            </a:r>
          </a:p>
        </p:txBody>
      </p:sp>
      <p:sp>
        <p:nvSpPr>
          <p:cNvPr id="13" name="TextBox 12">
            <a:extLst>
              <a:ext uri="{FF2B5EF4-FFF2-40B4-BE49-F238E27FC236}">
                <a16:creationId xmlns:a16="http://schemas.microsoft.com/office/drawing/2014/main" id="{15932392-2961-D153-9CA9-15C12D76D1B2}"/>
              </a:ext>
            </a:extLst>
          </p:cNvPr>
          <p:cNvSpPr txBox="1"/>
          <p:nvPr/>
        </p:nvSpPr>
        <p:spPr>
          <a:xfrm>
            <a:off x="5505" y="4118815"/>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 Pharisee – Loved little because he had received little or no forgiveness</a:t>
            </a:r>
          </a:p>
        </p:txBody>
      </p:sp>
      <p:sp>
        <p:nvSpPr>
          <p:cNvPr id="14" name="TextBox 13">
            <a:extLst>
              <a:ext uri="{FF2B5EF4-FFF2-40B4-BE49-F238E27FC236}">
                <a16:creationId xmlns:a16="http://schemas.microsoft.com/office/drawing/2014/main" id="{38156912-3BA5-0E11-2999-875DA60E8D45}"/>
              </a:ext>
            </a:extLst>
          </p:cNvPr>
          <p:cNvSpPr txBox="1"/>
          <p:nvPr/>
        </p:nvSpPr>
        <p:spPr>
          <a:xfrm>
            <a:off x="5506" y="3191240"/>
            <a:ext cx="913298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forgiven because of her great love,,,    but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great love because of the forgiveness already received   (by faith).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AA358728-3AF6-F08C-3012-1A6A0FEB507D}"/>
              </a:ext>
            </a:extLst>
          </p:cNvPr>
          <p:cNvSpPr txBox="1"/>
          <p:nvPr/>
        </p:nvSpPr>
        <p:spPr>
          <a:xfrm>
            <a:off x="827584" y="2579042"/>
            <a:ext cx="7056784" cy="682366"/>
          </a:xfrm>
          <a:prstGeom prst="rect">
            <a:avLst/>
          </a:prstGeom>
          <a:solidFill>
            <a:schemeClr val="bg1"/>
          </a:solidFill>
          <a:ln>
            <a:noFill/>
          </a:ln>
        </p:spPr>
        <p:txBody>
          <a:bodyPr wrap="square" numCol="1" rtlCol="0">
            <a:spAutoFit/>
          </a:bodyPr>
          <a:lstStyle/>
          <a:p>
            <a:pPr indent="4763" algn="ctr">
              <a:lnSpc>
                <a:spcPct val="110000"/>
              </a:lnSpc>
              <a:spcAft>
                <a:spcPts val="1000"/>
              </a:spcAft>
            </a:pP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47 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Therefore I tell you, her sins, which are many, are forgiven—for she loved much.  But he who is forgiven little, loves little.”</a:t>
            </a:r>
            <a:r>
              <a:rPr lang="en-AU" dirty="0">
                <a:effectLst/>
              </a:rPr>
              <a:t> </a:t>
            </a:r>
            <a:endParaRPr lang="en-AU" sz="1600" dirty="0">
              <a:latin typeface="Calibri" panose="020F0502020204030204" pitchFamily="34" charset="0"/>
              <a:ea typeface="Times New Roman" panose="02020603050405020304" pitchFamily="18" charset="0"/>
            </a:endParaRPr>
          </a:p>
        </p:txBody>
      </p:sp>
      <p:sp>
        <p:nvSpPr>
          <p:cNvPr id="20" name="TextBox 19">
            <a:extLst>
              <a:ext uri="{FF2B5EF4-FFF2-40B4-BE49-F238E27FC236}">
                <a16:creationId xmlns:a16="http://schemas.microsoft.com/office/drawing/2014/main" id="{C403DDDC-FD84-B6B0-BD54-B19CB65318B3}"/>
              </a:ext>
            </a:extLst>
          </p:cNvPr>
          <p:cNvSpPr txBox="1"/>
          <p:nvPr/>
        </p:nvSpPr>
        <p:spPr>
          <a:xfrm>
            <a:off x="1835696" y="3791633"/>
            <a:ext cx="4464496" cy="377667"/>
          </a:xfrm>
          <a:prstGeom prst="rect">
            <a:avLst/>
          </a:prstGeom>
          <a:solidFill>
            <a:schemeClr val="bg1"/>
          </a:solidFill>
          <a:ln>
            <a:noFill/>
          </a:ln>
        </p:spPr>
        <p:txBody>
          <a:bodyPr wrap="square" numCol="1" rtlCol="0">
            <a:spAutoFit/>
          </a:bodyPr>
          <a:lstStyle/>
          <a:p>
            <a:pPr indent="4763" algn="ctr">
              <a:lnSpc>
                <a:spcPct val="110000"/>
              </a:lnSpc>
              <a:spcAft>
                <a:spcPts val="1000"/>
              </a:spcAft>
            </a:pP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faith has saved you;  go in peace.”</a:t>
            </a:r>
            <a:r>
              <a:rPr lang="en-AU" dirty="0"/>
              <a:t> </a:t>
            </a:r>
            <a:endParaRPr lang="en-AU" sz="1600" dirty="0">
              <a:latin typeface="Calibri" panose="020F0502020204030204" pitchFamily="34" charset="0"/>
              <a:ea typeface="Times New Roman" panose="02020603050405020304" pitchFamily="18" charset="0"/>
            </a:endParaRPr>
          </a:p>
        </p:txBody>
      </p:sp>
      <p:cxnSp>
        <p:nvCxnSpPr>
          <p:cNvPr id="26" name="Straight Connector 25">
            <a:extLst>
              <a:ext uri="{FF2B5EF4-FFF2-40B4-BE49-F238E27FC236}">
                <a16:creationId xmlns:a16="http://schemas.microsoft.com/office/drawing/2014/main" id="{D8E57363-B48A-1555-3DBC-6913B84FEADA}"/>
              </a:ext>
            </a:extLst>
          </p:cNvPr>
          <p:cNvCxnSpPr>
            <a:cxnSpLocks/>
          </p:cNvCxnSpPr>
          <p:nvPr/>
        </p:nvCxnSpPr>
        <p:spPr>
          <a:xfrm>
            <a:off x="971600" y="4486641"/>
            <a:ext cx="5760640" cy="0"/>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CEF01D31-A9F1-0879-43CF-E363DB34B7DE}"/>
              </a:ext>
            </a:extLst>
          </p:cNvPr>
          <p:cNvSpPr txBox="1"/>
          <p:nvPr/>
        </p:nvSpPr>
        <p:spPr>
          <a:xfrm>
            <a:off x="11019" y="4486641"/>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Continuing the theme of “Much Love because Much Forgiveness”</a:t>
            </a:r>
          </a:p>
        </p:txBody>
      </p:sp>
      <p:sp>
        <p:nvSpPr>
          <p:cNvPr id="28" name="TextBox 27">
            <a:extLst>
              <a:ext uri="{FF2B5EF4-FFF2-40B4-BE49-F238E27FC236}">
                <a16:creationId xmlns:a16="http://schemas.microsoft.com/office/drawing/2014/main" id="{37899AC5-C742-4481-819F-9EE3517C57ED}"/>
              </a:ext>
            </a:extLst>
          </p:cNvPr>
          <p:cNvSpPr txBox="1"/>
          <p:nvPr/>
        </p:nvSpPr>
        <p:spPr>
          <a:xfrm>
            <a:off x="-844" y="4775784"/>
            <a:ext cx="9132981"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Women provided for Jesus &amp; 12 Apostles  “</a:t>
            </a:r>
            <a:r>
              <a:rPr lang="en-AU" dirty="0">
                <a:solidFill>
                  <a:schemeClr val="bg1"/>
                </a:solidFill>
                <a:latin typeface="Comic Sans MS" panose="030F0902030302020204" pitchFamily="66" charset="0"/>
                <a:cs typeface="Times New Roman" panose="02020603050405020304" pitchFamily="18" charset="0"/>
              </a:rPr>
              <a:t>out of their means</a:t>
            </a:r>
            <a:r>
              <a:rPr lang="en-AU" dirty="0">
                <a:solidFill>
                  <a:schemeClr val="bg1"/>
                </a:solidFill>
                <a:latin typeface="Times New Roman" panose="02020603050405020304" pitchFamily="18" charset="0"/>
                <a:cs typeface="Times New Roman" panose="02020603050405020304" pitchFamily="18" charset="0"/>
              </a:rPr>
              <a: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has given us each a means for living.  A means for living = a means for giving.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love for Jesus and thankfulness for forgiveness is also expressed in our giving</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96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 grpId="0"/>
      <p:bldP spid="4" grpId="0" build="p"/>
      <p:bldP spid="11" grpId="0"/>
      <p:bldP spid="13" grpId="0"/>
      <p:bldP spid="14" grpId="0" build="p"/>
      <p:bldP spid="15" grpId="0" animBg="1"/>
      <p:bldP spid="20" grpId="0" animBg="1"/>
      <p:bldP spid="27" grpId="0"/>
      <p:bldP spid="28"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165996</TotalTime>
  <Words>872</Words>
  <Application>Microsoft Macintosh PowerPoint</Application>
  <PresentationFormat>On-screen Show (16:10)</PresentationFormat>
  <Paragraphs>35</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2519</cp:revision>
  <cp:lastPrinted>2023-06-29T07:06:59Z</cp:lastPrinted>
  <dcterms:created xsi:type="dcterms:W3CDTF">2016-11-04T06:28:01Z</dcterms:created>
  <dcterms:modified xsi:type="dcterms:W3CDTF">2023-06-29T07:09:58Z</dcterms:modified>
</cp:coreProperties>
</file>